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82" r:id="rId6"/>
    <p:sldMasterId id="2147483693" r:id="rId7"/>
    <p:sldMasterId id="2147483698" r:id="rId8"/>
    <p:sldMasterId id="2147483721" r:id="rId9"/>
  </p:sldMasterIdLst>
  <p:notesMasterIdLst>
    <p:notesMasterId r:id="rId21"/>
  </p:notesMasterIdLst>
  <p:handoutMasterIdLst>
    <p:handoutMasterId r:id="rId22"/>
  </p:handoutMasterIdLst>
  <p:sldIdLst>
    <p:sldId id="284" r:id="rId10"/>
    <p:sldId id="264" r:id="rId11"/>
    <p:sldId id="265" r:id="rId12"/>
    <p:sldId id="266" r:id="rId13"/>
    <p:sldId id="267" r:id="rId14"/>
    <p:sldId id="268" r:id="rId15"/>
    <p:sldId id="273" r:id="rId16"/>
    <p:sldId id="269" r:id="rId17"/>
    <p:sldId id="270" r:id="rId18"/>
    <p:sldId id="271" r:id="rId19"/>
    <p:sldId id="272" r:id="rId2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8">
          <p15:clr>
            <a:srgbClr val="A4A3A4"/>
          </p15:clr>
        </p15:guide>
        <p15:guide id="2" pos="1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44E6"/>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notesViewPr>
    <p:cSldViewPr>
      <p:cViewPr>
        <p:scale>
          <a:sx n="80" d="100"/>
          <a:sy n="80" d="100"/>
        </p:scale>
        <p:origin x="-1848" y="-72"/>
      </p:cViewPr>
      <p:guideLst>
        <p:guide orient="horz" pos="2738"/>
        <p:guide pos="1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F45B8CD-F359-4D94-8AD1-923710D8C70B}" type="datetimeFigureOut">
              <a:rPr lang="en-US" smtClean="0"/>
              <a:pPr/>
              <a:t>11/26/2018</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3694708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44663" y="449263"/>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1737361" y="4347210"/>
            <a:ext cx="4815860" cy="4278895"/>
          </a:xfrm>
          <a:prstGeom prst="rect">
            <a:avLst/>
          </a:prstGeom>
        </p:spPr>
        <p:txBody>
          <a:bodyPr vert="horz" lIns="96661" tIns="48331" rIns="96661" bIns="48331"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28576" y="74977"/>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solidFill>
                  <a:schemeClr val="tx1"/>
                </a:solidFill>
                <a:latin typeface="Arial" pitchFamily="34" charset="0"/>
                <a:cs typeface="Arial" pitchFamily="34" charset="0"/>
              </a:rPr>
              <a:t>Core Java 8  and Development Tools		</a:t>
            </a:r>
            <a:endParaRPr lang="en-US" dirty="0">
              <a:solidFill>
                <a:schemeClr val="tx1"/>
              </a:solidFill>
              <a:latin typeface="Arial" pitchFamily="34" charset="0"/>
              <a:cs typeface="Arial" pitchFamily="34" charset="0"/>
            </a:endParaRPr>
          </a:p>
        </p:txBody>
      </p:sp>
      <p:sp>
        <p:nvSpPr>
          <p:cNvPr id="9" name="Rectangle 14"/>
          <p:cNvSpPr>
            <a:spLocks noChangeArrowheads="1"/>
          </p:cNvSpPr>
          <p:nvPr/>
        </p:nvSpPr>
        <p:spPr bwMode="auto">
          <a:xfrm>
            <a:off x="3580791" y="8639633"/>
            <a:ext cx="2946699" cy="319430"/>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00-</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p:txBody>
      </p:sp>
      <p:sp>
        <p:nvSpPr>
          <p:cNvPr id="10" name="Line 8"/>
          <p:cNvSpPr>
            <a:spLocks noChangeShapeType="1"/>
          </p:cNvSpPr>
          <p:nvPr/>
        </p:nvSpPr>
        <p:spPr bwMode="auto">
          <a:xfrm>
            <a:off x="1506961" y="375016"/>
            <a:ext cx="0" cy="8401050"/>
          </a:xfrm>
          <a:prstGeom prst="line">
            <a:avLst/>
          </a:prstGeom>
          <a:noFill/>
          <a:ln w="9525">
            <a:solidFill>
              <a:schemeClr val="tx1"/>
            </a:solidFill>
            <a:round/>
            <a:headEnd/>
            <a:tailEnd/>
          </a:ln>
          <a:effectLst/>
        </p:spPr>
        <p:txBody>
          <a:bodyPr lIns="96661" tIns="48331" rIns="96661" bIns="48331"/>
          <a:lstStyle/>
          <a:p>
            <a:endParaRPr lang="en-US"/>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744663" y="449263"/>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r>
              <a:rPr lang="en-US" dirty="0" smtClean="0"/>
              <a:t>.</a:t>
            </a:r>
            <a:endParaRPr lang="en-US" dirty="0"/>
          </a:p>
        </p:txBody>
      </p:sp>
    </p:spTree>
    <p:extLst>
      <p:ext uri="{BB962C8B-B14F-4D97-AF65-F5344CB8AC3E}">
        <p14:creationId xmlns:p14="http://schemas.microsoft.com/office/powerpoint/2010/main" val="3933267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882349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66157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32546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759197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54455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909996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05554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53423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484031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97259158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emf"/><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oleObject" Target="../embeddings/oleObject2.bin"/><Relationship Id="rId5" Type="http://schemas.openxmlformats.org/officeDocument/2006/relationships/tags" Target="../tags/tag11.xml"/><Relationship Id="rId10" Type="http://schemas.openxmlformats.org/officeDocument/2006/relationships/image" Target="../media/image4.jpeg"/><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emf"/><Relationship Id="rId4" Type="http://schemas.openxmlformats.org/officeDocument/2006/relationships/tags" Target="../tags/tag33.xml"/><Relationship Id="rId9"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emf"/><Relationship Id="rId2" Type="http://schemas.openxmlformats.org/officeDocument/2006/relationships/tags" Target="../tags/tag4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3.xml"/><Relationship Id="rId4" Type="http://schemas.openxmlformats.org/officeDocument/2006/relationships/tags" Target="../tags/tag4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2.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5.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9.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svg"/><Relationship Id="rId2" Type="http://schemas.openxmlformats.org/officeDocument/2006/relationships/image" Target="../media/image40.png"/><Relationship Id="rId1" Type="http://schemas.openxmlformats.org/officeDocument/2006/relationships/slideMaster" Target="../slideMasters/slideMaster6.xml"/><Relationship Id="rId6" Type="http://schemas.openxmlformats.org/officeDocument/2006/relationships/image" Target="../media/image14.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xml"/><Relationship Id="rId7" Type="http://schemas.openxmlformats.org/officeDocument/2006/relationships/oleObject" Target="../embeddings/oleObject5.bin"/><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8.xml"/><Relationship Id="rId7" Type="http://schemas.openxmlformats.org/officeDocument/2006/relationships/oleObject" Target="../embeddings/oleObject6.bin"/><Relationship Id="rId2" Type="http://schemas.openxmlformats.org/officeDocument/2006/relationships/tags" Target="../tags/tag27.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7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14246387"/>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9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62175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2332913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1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101085597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858734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11/26/2018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040189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177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11/26/2018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668678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3986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11/26/2018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869697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11/26/2018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041657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309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rtl="0" eaLnBrk="0" fontAlgn="base" hangingPunct="0">
              <a:lnSpc>
                <a:spcPct val="85000"/>
              </a:lnSpc>
              <a:spcBef>
                <a:spcPct val="0"/>
              </a:spcBef>
              <a:spcAft>
                <a:spcPct val="0"/>
              </a:spcAft>
            </a:pPr>
            <a:endParaRPr lang="en-US" sz="2000" b="1" kern="1200" noProof="0">
              <a:solidFill>
                <a:schemeClr val="bg2"/>
              </a:solidFill>
              <a:latin typeface="Arial" charset="0"/>
              <a:ea typeface="+mn-ea"/>
              <a:cs typeface="+mn-cs"/>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0043432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11/26/2018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27043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p15:guide id="3" pos="721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4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80473374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8495716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20816232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1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80473374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213852135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8495716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66788116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208162321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213852135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514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0720370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438047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4.png"/><Relationship Id="rId5" Type="http://schemas.openxmlformats.org/officeDocument/2006/relationships/theme" Target="../theme/theme4.xml"/><Relationship Id="rId4"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4.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5.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4.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6.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8"/>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6" name="think-cell Slide" r:id="rId25" imgW="360" imgH="360" progId="">
                  <p:embed/>
                </p:oleObj>
              </mc:Choice>
              <mc:Fallback>
                <p:oleObj name="think-cell Slide" r:id="rId25" imgW="360" imgH="360" progId="">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9"/>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0"/>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1"/>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2"/>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3"/>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4"/>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7"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119909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7" name="Picture 3"/>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descr="D:\Temlates\Capgemini_logo_pms.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342776460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p:titleStyle>
    <p:bodyStyle>
      <a:lvl1pPr marL="342900" indent="-342900" algn="l" defTabSz="914400" rtl="0" eaLnBrk="1" latinLnBrk="0" hangingPunct="1">
        <a:spcBef>
          <a:spcPct val="20000"/>
        </a:spcBef>
        <a:buClr>
          <a:srgbClr val="00A1E4"/>
        </a:buClr>
        <a:buFont typeface="Arial" panose="020B0604020202020204" pitchFamily="34" charset="0"/>
        <a:buChar char="•"/>
        <a:defRPr sz="1800" b="1" kern="1200">
          <a:solidFill>
            <a:schemeClr val="bg1">
              <a:lumMod val="50000"/>
            </a:schemeClr>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bg1">
              <a:lumMod val="50000"/>
            </a:schemeClr>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bg1">
              <a:lumMod val="50000"/>
            </a:schemeClr>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33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0" y="6310313"/>
            <a:ext cx="9144000" cy="54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7" name="TextBox 10"/>
          <p:cNvSpPr txBox="1">
            <a:spLocks noChangeArrowheads="1"/>
          </p:cNvSpPr>
          <p:nvPr/>
        </p:nvSpPr>
        <p:spPr bwMode="auto">
          <a:xfrm>
            <a:off x="0" y="1822579"/>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4000" dirty="0"/>
              <a:t>Micro services Basics &amp; Cloud Native </a:t>
            </a:r>
            <a:r>
              <a:rPr lang="en-US" sz="4000" dirty="0" smtClean="0"/>
              <a:t>Concepts</a:t>
            </a:r>
          </a:p>
          <a:p>
            <a:pPr eaLnBrk="1" hangingPunct="1"/>
            <a:r>
              <a:rPr lang="en-US" sz="2400" dirty="0" smtClean="0">
                <a:solidFill>
                  <a:schemeClr val="bg1"/>
                </a:solidFill>
              </a:rPr>
              <a:t>Lesson </a:t>
            </a:r>
            <a:r>
              <a:rPr lang="en-US" sz="2400" dirty="0">
                <a:solidFill>
                  <a:schemeClr val="bg1"/>
                </a:solidFill>
              </a:rPr>
              <a:t>00: </a:t>
            </a:r>
            <a:r>
              <a:rPr lang="en-US" sz="2400" dirty="0" smtClean="0">
                <a:solidFill>
                  <a:schemeClr val="bg1"/>
                </a:solidFill>
              </a:rPr>
              <a:t>Micro Service and Cloud Native</a:t>
            </a:r>
            <a:endParaRPr lang="en-US" sz="2400" dirty="0">
              <a:solidFill>
                <a:schemeClr val="bg1"/>
              </a:solidFill>
            </a:endParaRPr>
          </a:p>
        </p:txBody>
      </p:sp>
      <p:sp>
        <p:nvSpPr>
          <p:cNvPr id="13318" name="TextBox 11"/>
          <p:cNvSpPr txBox="1">
            <a:spLocks noChangeArrowheads="1"/>
          </p:cNvSpPr>
          <p:nvPr/>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a:solidFill>
                  <a:schemeClr val="bg1"/>
                </a:solidFill>
                <a:latin typeface="Candara" pitchFamily="34" charset="0"/>
              </a:rPr>
              <a:t>IGATE is now a part of Capgemini</a:t>
            </a:r>
          </a:p>
        </p:txBody>
      </p:sp>
      <p:pic>
        <p:nvPicPr>
          <p:cNvPr id="133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0" y="0"/>
            <a:ext cx="9144000" cy="54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3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125" y="5921375"/>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1836614"/>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21425" y="404664"/>
            <a:ext cx="8531225" cy="855663"/>
          </a:xfrm>
        </p:spPr>
        <p:txBody>
          <a:bodyPr>
            <a:normAutofit/>
          </a:bodyPr>
          <a:lstStyle/>
          <a:p>
            <a:r>
              <a:rPr lang="en-US" sz="2000" dirty="0" smtClean="0"/>
              <a:t>Next Step Courses</a:t>
            </a:r>
            <a:endParaRPr lang="en-US" sz="2000" dirty="0"/>
          </a:p>
        </p:txBody>
      </p:sp>
      <p:sp>
        <p:nvSpPr>
          <p:cNvPr id="2" name="Content Placeholder 1"/>
          <p:cNvSpPr>
            <a:spLocks noGrp="1"/>
          </p:cNvSpPr>
          <p:nvPr>
            <p:ph idx="4294967295"/>
          </p:nvPr>
        </p:nvSpPr>
        <p:spPr>
          <a:xfrm>
            <a:off x="467544" y="1556792"/>
            <a:ext cx="6721475" cy="4643438"/>
          </a:xfrm>
        </p:spPr>
        <p:txBody>
          <a:bodyPr/>
          <a:lstStyle/>
          <a:p>
            <a:r>
              <a:rPr lang="en-US" dirty="0" smtClean="0"/>
              <a:t>Micro service Implementation using Spring Boot and Spring Rest Template</a:t>
            </a:r>
            <a:endParaRPr lang="en-US" dirty="0"/>
          </a:p>
          <a:p>
            <a:r>
              <a:rPr lang="en-US" dirty="0" smtClean="0"/>
              <a:t>Docker Container</a:t>
            </a:r>
            <a:endParaRPr lang="en-US" dirty="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04664"/>
            <a:ext cx="8531225" cy="855663"/>
          </a:xfrm>
        </p:spPr>
        <p:txBody>
          <a:bodyPr>
            <a:normAutofit/>
          </a:bodyPr>
          <a:lstStyle/>
          <a:p>
            <a:r>
              <a:rPr lang="en-US" sz="2000" dirty="0" smtClean="0"/>
              <a:t>Other Parallel Technology Areas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nl-NL" dirty="0" smtClean="0"/>
              <a:t>Monolithic Services</a:t>
            </a:r>
            <a:endParaRPr lang="nl-NL" dirty="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21425" y="332656"/>
            <a:ext cx="8531225" cy="855663"/>
          </a:xfrm>
        </p:spPr>
        <p:txBody>
          <a:bodyPr>
            <a:normAutofit/>
          </a:bodyPr>
          <a:lstStyle/>
          <a:p>
            <a:r>
              <a:rPr lang="en-US" sz="2000" dirty="0" smtClean="0"/>
              <a:t>Document History</a:t>
            </a:r>
            <a:endParaRPr lang="en-US" sz="2000" dirty="0"/>
          </a:p>
        </p:txBody>
      </p:sp>
      <p:graphicFrame>
        <p:nvGraphicFramePr>
          <p:cNvPr id="5" name="Group 53"/>
          <p:cNvGraphicFramePr>
            <a:graphicFrameLocks noGrp="1"/>
          </p:cNvGraphicFramePr>
          <p:nvPr>
            <p:ph idx="4294967295"/>
            <p:extLst>
              <p:ext uri="{D42A27DB-BD31-4B8C-83A1-F6EECF244321}">
                <p14:modId xmlns:p14="http://schemas.microsoft.com/office/powerpoint/2010/main" val="3861313521"/>
              </p:ext>
            </p:extLst>
          </p:nvPr>
        </p:nvGraphicFramePr>
        <p:xfrm>
          <a:off x="1403648" y="1268760"/>
          <a:ext cx="7081861" cy="5016256"/>
        </p:xfrm>
        <a:graphic>
          <a:graphicData uri="http://schemas.openxmlformats.org/drawingml/2006/table">
            <a:tbl>
              <a:tblPr/>
              <a:tblGrid>
                <a:gridCol w="628982"/>
                <a:gridCol w="908528"/>
                <a:gridCol w="1071597"/>
                <a:gridCol w="910718"/>
                <a:gridCol w="1139295"/>
                <a:gridCol w="1025006"/>
                <a:gridCol w="1397735"/>
              </a:tblGrid>
              <a:tr h="62064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Date</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Course Version No.</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Software Version No.</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Developer / SME</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Reviewer(s)</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Approver</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Change Record Remarks</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07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27-March–2018</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1.0</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1.0</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Tanmaya Acharya</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err="1" smtClean="0">
                          <a:ln>
                            <a:noFill/>
                          </a:ln>
                          <a:solidFill>
                            <a:schemeClr val="tx1"/>
                          </a:solidFill>
                          <a:effectLst/>
                          <a:latin typeface="+mj-lt"/>
                        </a:rPr>
                        <a:t>Kuzhivelil</a:t>
                      </a:r>
                      <a:r>
                        <a:rPr kumimoji="0" lang="en-US" sz="1000" b="0" i="0" u="none" strike="noStrike" cap="none" normalizeH="0" baseline="0" dirty="0" smtClean="0">
                          <a:ln>
                            <a:noFill/>
                          </a:ln>
                          <a:solidFill>
                            <a:schemeClr val="tx1"/>
                          </a:solidFill>
                          <a:effectLst/>
                          <a:latin typeface="+mj-lt"/>
                        </a:rPr>
                        <a:t> Jose(BU)</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000" b="0" i="0" u="none" strike="noStrike" kern="1200" cap="none" normalizeH="0" baseline="0" dirty="0" err="1" smtClean="0">
                          <a:ln>
                            <a:noFill/>
                          </a:ln>
                          <a:solidFill>
                            <a:schemeClr val="tx1"/>
                          </a:solidFill>
                          <a:effectLst/>
                          <a:latin typeface="+mn-lt"/>
                          <a:ea typeface="+mn-ea"/>
                          <a:cs typeface="+mn-cs"/>
                        </a:rPr>
                        <a:t>Mahima</a:t>
                      </a:r>
                      <a:r>
                        <a:rPr kumimoji="0" lang="en-US" sz="1000" b="0" i="0" u="none" strike="noStrike" kern="1200" cap="none" normalizeH="0" baseline="0" dirty="0" smtClean="0">
                          <a:ln>
                            <a:noFill/>
                          </a:ln>
                          <a:solidFill>
                            <a:schemeClr val="tx1"/>
                          </a:solidFill>
                          <a:effectLst/>
                          <a:latin typeface="+mn-lt"/>
                          <a:ea typeface="+mn-ea"/>
                          <a:cs typeface="+mn-cs"/>
                        </a:rPr>
                        <a:t> Sharma</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New content prepared As Per JEE Cloud TOC</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94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07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420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2936">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933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755576" y="404664"/>
            <a:ext cx="8531225" cy="855663"/>
          </a:xfrm>
        </p:spPr>
        <p:txBody>
          <a:bodyPr>
            <a:normAutofit/>
          </a:bodyPr>
          <a:lstStyle/>
          <a:p>
            <a:r>
              <a:rPr lang="en-US" sz="2000" dirty="0" smtClean="0"/>
              <a:t>Course Goals and Non Goals</a:t>
            </a:r>
            <a:endParaRPr lang="en-US" sz="2000" dirty="0"/>
          </a:p>
        </p:txBody>
      </p:sp>
      <p:sp>
        <p:nvSpPr>
          <p:cNvPr id="6" name="Content Placeholder 5"/>
          <p:cNvSpPr>
            <a:spLocks noGrp="1"/>
          </p:cNvSpPr>
          <p:nvPr>
            <p:ph idx="4294967295"/>
          </p:nvPr>
        </p:nvSpPr>
        <p:spPr>
          <a:xfrm>
            <a:off x="683568" y="1484784"/>
            <a:ext cx="6794500" cy="4643438"/>
          </a:xfrm>
        </p:spPr>
        <p:txBody>
          <a:bodyPr/>
          <a:lstStyle/>
          <a:p>
            <a:pPr>
              <a:buFont typeface="Wingdings" pitchFamily="2" charset="2"/>
              <a:buChar char="Ø"/>
            </a:pPr>
            <a:r>
              <a:rPr lang="en-US" dirty="0" smtClean="0">
                <a:solidFill>
                  <a:schemeClr val="tx1"/>
                </a:solidFill>
              </a:rPr>
              <a:t>Course Goals</a:t>
            </a:r>
          </a:p>
          <a:p>
            <a:pPr lvl="1"/>
            <a:r>
              <a:rPr lang="en-US" dirty="0" smtClean="0">
                <a:solidFill>
                  <a:schemeClr val="tx1"/>
                </a:solidFill>
              </a:rPr>
              <a:t>Understanding </a:t>
            </a:r>
            <a:r>
              <a:rPr lang="en-US" dirty="0" smtClean="0">
                <a:solidFill>
                  <a:schemeClr val="tx1"/>
                </a:solidFill>
              </a:rPr>
              <a:t>of </a:t>
            </a:r>
            <a:r>
              <a:rPr lang="en-US" dirty="0"/>
              <a:t>Micro </a:t>
            </a:r>
            <a:r>
              <a:rPr lang="en-US" dirty="0" smtClean="0"/>
              <a:t>services</a:t>
            </a:r>
            <a:endParaRPr lang="en-US" dirty="0">
              <a:solidFill>
                <a:schemeClr val="tx1"/>
              </a:solidFill>
            </a:endParaRPr>
          </a:p>
          <a:p>
            <a:pPr lvl="1"/>
            <a:r>
              <a:rPr lang="en-US" dirty="0" smtClean="0">
                <a:solidFill>
                  <a:schemeClr val="tx1"/>
                </a:solidFill>
              </a:rPr>
              <a:t>What is Monolithic architecture</a:t>
            </a:r>
            <a:endParaRPr lang="en-US" dirty="0">
              <a:solidFill>
                <a:schemeClr val="tx1"/>
              </a:solidFill>
            </a:endParaRPr>
          </a:p>
          <a:p>
            <a:pPr lvl="1"/>
            <a:r>
              <a:rPr lang="en-US" dirty="0" smtClean="0">
                <a:solidFill>
                  <a:schemeClr val="tx1"/>
                </a:solidFill>
              </a:rPr>
              <a:t>How </a:t>
            </a:r>
            <a:r>
              <a:rPr lang="en-US" dirty="0" smtClean="0">
                <a:solidFill>
                  <a:schemeClr val="tx1"/>
                </a:solidFill>
              </a:rPr>
              <a:t>Micro Service </a:t>
            </a:r>
            <a:r>
              <a:rPr lang="en-US" dirty="0" smtClean="0">
                <a:solidFill>
                  <a:schemeClr val="tx1"/>
                </a:solidFill>
              </a:rPr>
              <a:t>are different from Monolithic</a:t>
            </a:r>
            <a:endParaRPr lang="en-US" dirty="0">
              <a:solidFill>
                <a:schemeClr val="tx1"/>
              </a:solidFill>
            </a:endParaRPr>
          </a:p>
          <a:p>
            <a:pPr lvl="1"/>
            <a:r>
              <a:rPr lang="en-US" dirty="0" smtClean="0">
                <a:solidFill>
                  <a:schemeClr val="tx1"/>
                </a:solidFill>
              </a:rPr>
              <a:t>Understanding the Pros and Cons of </a:t>
            </a:r>
            <a:r>
              <a:rPr lang="en-US" dirty="0" smtClean="0">
                <a:solidFill>
                  <a:schemeClr val="tx1"/>
                </a:solidFill>
              </a:rPr>
              <a:t>Micro services</a:t>
            </a:r>
            <a:endParaRPr lang="en-US" dirty="0">
              <a:solidFill>
                <a:schemeClr val="tx1"/>
              </a:solidFill>
            </a:endParaRPr>
          </a:p>
          <a:p>
            <a:pPr lvl="1"/>
            <a:r>
              <a:rPr lang="en-US" dirty="0" smtClean="0">
                <a:solidFill>
                  <a:schemeClr val="tx1"/>
                </a:solidFill>
              </a:rPr>
              <a:t>Understanding the Cloud concept</a:t>
            </a:r>
          </a:p>
          <a:p>
            <a:pPr lvl="1"/>
            <a:r>
              <a:rPr lang="en-US" dirty="0" smtClean="0">
                <a:solidFill>
                  <a:schemeClr val="tx1"/>
                </a:solidFill>
              </a:rPr>
              <a:t>To know the requirement of cloud Native approach</a:t>
            </a:r>
            <a:endParaRPr lang="en-US" dirty="0">
              <a:solidFill>
                <a:schemeClr val="tx1"/>
              </a:solidFill>
            </a:endParaRPr>
          </a:p>
          <a:p>
            <a:pPr>
              <a:buFont typeface="Wingdings" pitchFamily="2" charset="2"/>
              <a:buChar char="Ø"/>
            </a:pPr>
            <a:r>
              <a:rPr lang="en-US" dirty="0" smtClean="0">
                <a:solidFill>
                  <a:schemeClr val="tx1"/>
                </a:solidFill>
              </a:rPr>
              <a:t>Course Non Goals </a:t>
            </a:r>
          </a:p>
          <a:p>
            <a:pPr lvl="1"/>
            <a:r>
              <a:rPr lang="en-US" dirty="0">
                <a:solidFill>
                  <a:schemeClr val="tx1"/>
                </a:solidFill>
              </a:rPr>
              <a:t>Developing </a:t>
            </a:r>
            <a:r>
              <a:rPr lang="en-US" dirty="0" smtClean="0">
                <a:solidFill>
                  <a:schemeClr val="tx1"/>
                </a:solidFill>
              </a:rPr>
              <a:t>Micro service applications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2775" y="404664"/>
            <a:ext cx="8531225" cy="855663"/>
          </a:xfrm>
        </p:spPr>
        <p:txBody>
          <a:bodyPr>
            <a:normAutofit/>
          </a:bodyPr>
          <a:lstStyle/>
          <a:p>
            <a:r>
              <a:rPr lang="en-US" sz="2000" dirty="0" smtClean="0"/>
              <a:t>Pre-requisites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smtClean="0"/>
              <a:t>Understanding of layered Architecture</a:t>
            </a:r>
            <a:endParaRPr lang="en-US" dirty="0"/>
          </a:p>
          <a:p>
            <a:r>
              <a:rPr lang="en-US" dirty="0" smtClean="0"/>
              <a:t>Understanding of Service architecture</a:t>
            </a:r>
          </a:p>
          <a:p>
            <a:r>
              <a:rPr lang="en-US" dirty="0" smtClean="0"/>
              <a:t>Distributed models</a:t>
            </a:r>
            <a:endParaRPr lang="en-US" dirty="0"/>
          </a:p>
          <a:p>
            <a:r>
              <a:rPr lang="en-US" dirty="0" smtClean="0"/>
              <a:t>Basic knowledge on Cloud</a:t>
            </a:r>
            <a:endParaRPr lang="en-US" dirty="0"/>
          </a:p>
          <a:p>
            <a:pPr marL="0" indent="0">
              <a:buNone/>
            </a:pPr>
            <a:endParaRPr lang="en-US"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385142"/>
            <a:ext cx="8531225" cy="855663"/>
          </a:xfrm>
        </p:spPr>
        <p:txBody>
          <a:bodyPr>
            <a:normAutofit/>
          </a:bodyPr>
          <a:lstStyle/>
          <a:p>
            <a:r>
              <a:rPr lang="en-US" sz="2000" dirty="0" smtClean="0"/>
              <a:t>Intended Audience</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Developers new to </a:t>
            </a:r>
            <a:r>
              <a:rPr lang="en-US" dirty="0" smtClean="0"/>
              <a:t>Java Cloud </a:t>
            </a:r>
            <a:r>
              <a:rPr lang="en-US" dirty="0"/>
              <a:t>technology </a:t>
            </a:r>
          </a:p>
          <a:p>
            <a:endParaRPr lang="en-US" dirty="0"/>
          </a:p>
        </p:txBody>
      </p:sp>
      <p:pic>
        <p:nvPicPr>
          <p:cNvPr id="4" name="Picture 12"/>
          <p:cNvPicPr>
            <a:picLocks noChangeAspect="1" noChangeArrowheads="1"/>
          </p:cNvPicPr>
          <p:nvPr/>
        </p:nvPicPr>
        <p:blipFill>
          <a:blip r:embed="rId3"/>
          <a:srcRect/>
          <a:stretch>
            <a:fillRect/>
          </a:stretch>
        </p:blipFill>
        <p:spPr bwMode="auto">
          <a:xfrm>
            <a:off x="7543800" y="1219200"/>
            <a:ext cx="1000125" cy="76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8634" y="404664"/>
            <a:ext cx="8531225" cy="855663"/>
          </a:xfrm>
        </p:spPr>
        <p:txBody>
          <a:bodyPr>
            <a:normAutofit/>
          </a:bodyPr>
          <a:lstStyle/>
          <a:p>
            <a:r>
              <a:rPr lang="en-US" sz="2000" dirty="0" smtClean="0"/>
              <a:t>Day Wise Schedule</a:t>
            </a:r>
            <a:endParaRPr lang="en-US" sz="2000" dirty="0"/>
          </a:p>
        </p:txBody>
      </p:sp>
      <p:sp>
        <p:nvSpPr>
          <p:cNvPr id="2" name="Content Placeholder 1"/>
          <p:cNvSpPr>
            <a:spLocks noGrp="1"/>
          </p:cNvSpPr>
          <p:nvPr>
            <p:ph idx="4294967295"/>
          </p:nvPr>
        </p:nvSpPr>
        <p:spPr>
          <a:xfrm>
            <a:off x="298450" y="1484313"/>
            <a:ext cx="8845550" cy="4897437"/>
          </a:xfrm>
        </p:spPr>
        <p:txBody>
          <a:bodyPr/>
          <a:lstStyle/>
          <a:p>
            <a:r>
              <a:rPr lang="en-US" sz="1800" dirty="0"/>
              <a:t>Day 1</a:t>
            </a:r>
          </a:p>
          <a:p>
            <a:pPr lvl="0"/>
            <a:endParaRPr lang="en-US" sz="1400" dirty="0" smtClean="0">
              <a:solidFill>
                <a:schemeClr val="tx1"/>
              </a:solidFill>
            </a:endParaRPr>
          </a:p>
          <a:p>
            <a:pPr lvl="1"/>
            <a:r>
              <a:rPr lang="en-US" dirty="0" smtClean="0">
                <a:solidFill>
                  <a:schemeClr val="tx1"/>
                </a:solidFill>
              </a:rPr>
              <a:t>Lesson1:  </a:t>
            </a:r>
            <a:r>
              <a:rPr lang="en-US" dirty="0">
                <a:solidFill>
                  <a:schemeClr val="tx1"/>
                </a:solidFill>
              </a:rPr>
              <a:t>Micro Services Basics</a:t>
            </a:r>
          </a:p>
          <a:p>
            <a:pPr lvl="1"/>
            <a:r>
              <a:rPr lang="en-US" dirty="0" smtClean="0">
                <a:solidFill>
                  <a:schemeClr val="tx1"/>
                </a:solidFill>
              </a:rPr>
              <a:t>Lesson </a:t>
            </a:r>
            <a:r>
              <a:rPr lang="en-US" dirty="0">
                <a:solidFill>
                  <a:schemeClr val="tx1"/>
                </a:solidFill>
              </a:rPr>
              <a:t>2: </a:t>
            </a:r>
            <a:r>
              <a:rPr lang="en-US" dirty="0" smtClean="0">
                <a:solidFill>
                  <a:schemeClr val="tx1"/>
                </a:solidFill>
              </a:rPr>
              <a:t>Cloud Native Concepts</a:t>
            </a:r>
            <a:endParaRPr lang="en-US" dirty="0">
              <a:solidFill>
                <a:schemeClr val="tx1"/>
              </a:solidFill>
            </a:endParaRPr>
          </a:p>
          <a:p>
            <a:pPr marL="0" indent="0">
              <a:buNone/>
            </a:pP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476672"/>
            <a:ext cx="8531225" cy="855663"/>
          </a:xfrm>
        </p:spPr>
        <p:txBody>
          <a:bodyPr>
            <a:normAutofit/>
          </a:bodyPr>
          <a:lstStyle/>
          <a:p>
            <a:r>
              <a:rPr lang="en-US" sz="2000" dirty="0" smtClean="0"/>
              <a:t>Day Wise Schedule</a:t>
            </a:r>
            <a:endParaRPr lang="en-US" sz="2000" dirty="0"/>
          </a:p>
        </p:txBody>
      </p:sp>
      <p:sp>
        <p:nvSpPr>
          <p:cNvPr id="2" name="Content Placeholder 1"/>
          <p:cNvSpPr>
            <a:spLocks noGrp="1"/>
          </p:cNvSpPr>
          <p:nvPr>
            <p:ph idx="4294967295"/>
          </p:nvPr>
        </p:nvSpPr>
        <p:spPr>
          <a:xfrm>
            <a:off x="298450" y="1495425"/>
            <a:ext cx="8845550" cy="4886325"/>
          </a:xfrm>
        </p:spPr>
        <p:txBody>
          <a:bodyPr/>
          <a:lstStyle/>
          <a:p>
            <a:endParaRPr lang="en-US" dirty="0"/>
          </a:p>
          <a:p>
            <a:endParaRPr lang="en-US" dirty="0"/>
          </a:p>
          <a:p>
            <a:endParaRPr lang="en-US" dirty="0"/>
          </a:p>
        </p:txBody>
      </p:sp>
    </p:spTree>
    <p:extLst>
      <p:ext uri="{BB962C8B-B14F-4D97-AF65-F5344CB8AC3E}">
        <p14:creationId xmlns:p14="http://schemas.microsoft.com/office/powerpoint/2010/main" val="30437037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83568" y="404664"/>
            <a:ext cx="8531225" cy="855663"/>
          </a:xfrm>
        </p:spPr>
        <p:txBody>
          <a:bodyPr>
            <a:normAutofit/>
          </a:bodyPr>
          <a:lstStyle/>
          <a:p>
            <a:r>
              <a:rPr lang="en-US" sz="2000" dirty="0" smtClean="0"/>
              <a:t>Table of Contents </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Lesson 1</a:t>
            </a:r>
            <a:r>
              <a:rPr lang="en-US" dirty="0" smtClean="0"/>
              <a:t>:  </a:t>
            </a:r>
            <a:r>
              <a:rPr lang="en-US" dirty="0" smtClean="0"/>
              <a:t>Micro services </a:t>
            </a:r>
            <a:r>
              <a:rPr lang="en-US" dirty="0" smtClean="0"/>
              <a:t>Basic</a:t>
            </a:r>
            <a:endParaRPr lang="en-US" dirty="0"/>
          </a:p>
          <a:p>
            <a:pPr lvl="1"/>
            <a:r>
              <a:rPr lang="en-US" dirty="0"/>
              <a:t>Introduction to Micro services</a:t>
            </a:r>
          </a:p>
          <a:p>
            <a:pPr lvl="1"/>
            <a:r>
              <a:rPr lang="en-US" dirty="0"/>
              <a:t>Monolithic Architecture</a:t>
            </a:r>
          </a:p>
          <a:p>
            <a:pPr lvl="1"/>
            <a:r>
              <a:rPr lang="en-US" dirty="0"/>
              <a:t>Micro service Architecture</a:t>
            </a:r>
          </a:p>
          <a:p>
            <a:pPr lvl="1"/>
            <a:r>
              <a:rPr lang="en-US" dirty="0"/>
              <a:t>Benefits of Micro services</a:t>
            </a:r>
          </a:p>
          <a:p>
            <a:pPr lvl="1"/>
            <a:r>
              <a:rPr lang="en-US" dirty="0"/>
              <a:t>Drawbacks of Micro service</a:t>
            </a:r>
          </a:p>
          <a:p>
            <a:endParaRPr lang="en-US" dirty="0"/>
          </a:p>
          <a:p>
            <a:r>
              <a:rPr lang="en-US" dirty="0"/>
              <a:t>Lesson 2: </a:t>
            </a:r>
            <a:r>
              <a:rPr lang="en-US" dirty="0" smtClean="0"/>
              <a:t>Cloud </a:t>
            </a:r>
            <a:r>
              <a:rPr lang="en-US" dirty="0"/>
              <a:t>Native Concepts</a:t>
            </a:r>
          </a:p>
          <a:p>
            <a:pPr lvl="1"/>
            <a:r>
              <a:rPr lang="en-US" dirty="0" smtClean="0"/>
              <a:t>Cloud </a:t>
            </a:r>
            <a:r>
              <a:rPr lang="en-US" dirty="0"/>
              <a:t>Native Approach</a:t>
            </a:r>
          </a:p>
          <a:p>
            <a:pPr lvl="1"/>
            <a:r>
              <a:rPr lang="en-US" dirty="0"/>
              <a:t>Purpose of Cloud Native</a:t>
            </a:r>
          </a:p>
          <a:p>
            <a:pPr lvl="1"/>
            <a:r>
              <a:rPr lang="en-US" dirty="0"/>
              <a:t>What are Cloud Native companies doing differently to improve IT </a:t>
            </a:r>
            <a:r>
              <a:rPr lang="en-US" dirty="0" smtClean="0"/>
              <a:t>agility</a:t>
            </a:r>
          </a:p>
          <a:p>
            <a:pPr lvl="1"/>
            <a:r>
              <a:rPr lang="en-US" dirty="0"/>
              <a:t>Benefits of Cloud </a:t>
            </a:r>
            <a:r>
              <a:rPr lang="en-US" dirty="0" smtClean="0"/>
              <a:t>native</a:t>
            </a:r>
          </a:p>
          <a:p>
            <a:pPr lvl="1"/>
            <a:r>
              <a:rPr lang="en-US" dirty="0" smtClean="0"/>
              <a:t>What is 12 Factors App</a:t>
            </a:r>
            <a:endParaRPr lang="en-US" dirty="0"/>
          </a:p>
          <a:p>
            <a:pPr marL="174625" lvl="1" indent="0">
              <a:buNone/>
            </a:pPr>
            <a:endParaRPr lang="en-US" dirty="0"/>
          </a:p>
          <a:p>
            <a:endParaRPr lang="en-US" sz="1800" dirty="0"/>
          </a:p>
          <a:p>
            <a:endParaRPr lang="en-US" dirty="0"/>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23528" y="404664"/>
            <a:ext cx="8531225" cy="855663"/>
          </a:xfrm>
        </p:spPr>
        <p:txBody>
          <a:bodyPr>
            <a:normAutofit/>
          </a:bodyPr>
          <a:lstStyle/>
          <a:p>
            <a:r>
              <a:rPr lang="en-US" sz="2000" dirty="0" smtClean="0"/>
              <a:t>References</a:t>
            </a:r>
            <a:endParaRPr lang="en-US" sz="2000" dirty="0"/>
          </a:p>
        </p:txBody>
      </p:sp>
      <p:sp>
        <p:nvSpPr>
          <p:cNvPr id="2" name="Content Placeholder 1"/>
          <p:cNvSpPr>
            <a:spLocks noGrp="1"/>
          </p:cNvSpPr>
          <p:nvPr>
            <p:ph idx="4294967295"/>
          </p:nvPr>
        </p:nvSpPr>
        <p:spPr>
          <a:xfrm>
            <a:off x="395536" y="1484784"/>
            <a:ext cx="7010400" cy="4643438"/>
          </a:xfrm>
        </p:spPr>
        <p:txBody>
          <a:bodyPr/>
          <a:lstStyle/>
          <a:p>
            <a:r>
              <a:rPr lang="en-US" dirty="0"/>
              <a:t>Books:</a:t>
            </a:r>
          </a:p>
          <a:p>
            <a:pPr lvl="1"/>
            <a:r>
              <a:rPr lang="en-US" dirty="0"/>
              <a:t>Building Micro Services Designing Fine-Grained Systems by Sam </a:t>
            </a:r>
            <a:r>
              <a:rPr lang="en-US" dirty="0" smtClean="0"/>
              <a:t>Newman</a:t>
            </a:r>
          </a:p>
          <a:p>
            <a:pPr lvl="1"/>
            <a:r>
              <a:rPr lang="en-US" dirty="0"/>
              <a:t>Beyond the 12 Factor App: Exploring the DNA of Highly Scalable, Resilient Cloud Applications by Kevin </a:t>
            </a:r>
            <a:r>
              <a:rPr lang="en-US" dirty="0" smtClean="0"/>
              <a:t>Hoffman</a:t>
            </a:r>
          </a:p>
          <a:p>
            <a:pPr lvl="1"/>
            <a:r>
              <a:rPr lang="en-US" dirty="0" smtClean="0"/>
              <a:t>Migrating </a:t>
            </a:r>
            <a:r>
              <a:rPr lang="en-US" dirty="0"/>
              <a:t>to cloud in native application architecture by Matt Stine</a:t>
            </a:r>
            <a:r>
              <a:rPr lang="en-US" b="1" dirty="0"/>
              <a:t>.</a:t>
            </a:r>
          </a:p>
          <a:p>
            <a:pPr marL="174625" lvl="1" indent="0">
              <a:buNone/>
            </a:pPr>
            <a:endParaRPr lang="en-US" dirty="0"/>
          </a:p>
          <a:p>
            <a:r>
              <a:rPr lang="en-US" dirty="0"/>
              <a:t>Websites:</a:t>
            </a:r>
          </a:p>
          <a:p>
            <a:pPr lvl="1"/>
            <a:r>
              <a:rPr lang="en-US" dirty="0" smtClean="0"/>
              <a:t> </a:t>
            </a:r>
            <a:r>
              <a:rPr lang="en-US" dirty="0" err="1" smtClean="0"/>
              <a:t>MicroServices</a:t>
            </a:r>
            <a:r>
              <a:rPr lang="en-US" dirty="0" smtClean="0"/>
              <a:t> </a:t>
            </a:r>
            <a:r>
              <a:rPr lang="en-US" dirty="0"/>
              <a:t>: http://microservices.io/ </a:t>
            </a:r>
          </a:p>
          <a:p>
            <a:pPr lvl="1"/>
            <a:r>
              <a:rPr lang="en-US" dirty="0" err="1"/>
              <a:t>MicroServices</a:t>
            </a:r>
            <a:r>
              <a:rPr lang="en-US" dirty="0"/>
              <a:t> </a:t>
            </a:r>
            <a:r>
              <a:rPr lang="en-US" dirty="0" smtClean="0"/>
              <a:t> Architecture : </a:t>
            </a:r>
            <a:r>
              <a:rPr lang="en-US" dirty="0"/>
              <a:t>https://smartbear.com/learn/api-design/what-are-microservices//</a:t>
            </a:r>
          </a:p>
          <a:p>
            <a:pPr lvl="1"/>
            <a:r>
              <a:rPr lang="en-US" dirty="0" smtClean="0"/>
              <a:t>Cloud native  </a:t>
            </a:r>
            <a:r>
              <a:rPr lang="en-US" dirty="0"/>
              <a:t>: https://pivotal.io/cloud-native</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1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5.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6.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3433B7-998A-4D4C-91CD-BC966B06FCAD}">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2.xml><?xml version="1.0" encoding="utf-8"?>
<ds:datastoreItem xmlns:ds="http://schemas.openxmlformats.org/officeDocument/2006/customXml" ds:itemID="{FF2141E1-E099-4042-859B-D2C957605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D7665F-8C87-49F1-94B0-6D13FB5E1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10978</TotalTime>
  <Words>245</Words>
  <Application>Microsoft Office PowerPoint</Application>
  <PresentationFormat>On-screen Show (4:3)</PresentationFormat>
  <Paragraphs>97</Paragraphs>
  <Slides>11</Slides>
  <Notes>11</Notes>
  <HiddenSlides>1</HiddenSlides>
  <MMClips>0</MMClips>
  <ScaleCrop>false</ScaleCrop>
  <HeadingPairs>
    <vt:vector size="8" baseType="variant">
      <vt:variant>
        <vt:lpstr>Fonts Used</vt:lpstr>
      </vt:variant>
      <vt:variant>
        <vt:i4>7</vt:i4>
      </vt:variant>
      <vt:variant>
        <vt:lpstr>Theme</vt:lpstr>
      </vt:variant>
      <vt:variant>
        <vt:i4>6</vt:i4>
      </vt:variant>
      <vt:variant>
        <vt:lpstr>Embedded OLE Servers</vt:lpstr>
      </vt:variant>
      <vt:variant>
        <vt:i4>1</vt:i4>
      </vt:variant>
      <vt:variant>
        <vt:lpstr>Slide Titles</vt:lpstr>
      </vt:variant>
      <vt:variant>
        <vt:i4>11</vt:i4>
      </vt:variant>
    </vt:vector>
  </HeadingPairs>
  <TitlesOfParts>
    <vt:vector size="25" baseType="lpstr">
      <vt:lpstr>Arial</vt:lpstr>
      <vt:lpstr>Calibri</vt:lpstr>
      <vt:lpstr>Candara</vt:lpstr>
      <vt:lpstr>Georgia</vt:lpstr>
      <vt:lpstr>Helvetica Light</vt:lpstr>
      <vt:lpstr>Verdana</vt:lpstr>
      <vt:lpstr>Wingdings</vt:lpstr>
      <vt:lpstr>1_Corporate Presentation Template (4x3 - Normal)</vt:lpstr>
      <vt:lpstr>3_Office Theme</vt:lpstr>
      <vt:lpstr>Capgemini 2017_Cover slides</vt:lpstr>
      <vt:lpstr>Section slides</vt:lpstr>
      <vt:lpstr>Content Layouts</vt:lpstr>
      <vt:lpstr>Content and Image Layouts</vt:lpstr>
      <vt:lpstr>think-cell Slide</vt:lpstr>
      <vt:lpstr>PowerPoint Presentation</vt:lpstr>
      <vt:lpstr>Document History</vt:lpstr>
      <vt:lpstr>Course Goals and Non Goals</vt:lpstr>
      <vt:lpstr>Pre-requisites</vt:lpstr>
      <vt:lpstr>Intended Audience</vt:lpstr>
      <vt:lpstr>Day Wise Schedule</vt:lpstr>
      <vt:lpstr>Day Wise Schedule</vt:lpstr>
      <vt:lpstr>Table of Contents </vt:lpstr>
      <vt:lpstr>References</vt:lpstr>
      <vt:lpstr>Next Step Courses</vt:lpstr>
      <vt:lpstr>Other Parallel Technology Areas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ClassBook-Lesson0-Microservice and Cloud Native</dc:title>
  <dc:creator>vs823751</dc:creator>
  <cp:lastModifiedBy>Mustafa, Mohammed</cp:lastModifiedBy>
  <cp:revision>172</cp:revision>
  <cp:lastPrinted>2016-07-11T08:01:24Z</cp:lastPrinted>
  <dcterms:created xsi:type="dcterms:W3CDTF">2014-04-28T11:21:39Z</dcterms:created>
  <dcterms:modified xsi:type="dcterms:W3CDTF">2018-11-26T04:38:32Z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